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61" r:id="rId3"/>
    <p:sldId id="262" r:id="rId4"/>
    <p:sldId id="264" r:id="rId5"/>
    <p:sldId id="266" r:id="rId6"/>
    <p:sldId id="270" r:id="rId7"/>
    <p:sldId id="271" r:id="rId8"/>
    <p:sldId id="267" r:id="rId9"/>
    <p:sldId id="272" r:id="rId10"/>
    <p:sldId id="273" r:id="rId11"/>
    <p:sldId id="274" r:id="rId12"/>
    <p:sldId id="268" r:id="rId13"/>
    <p:sldId id="269" r:id="rId14"/>
    <p:sldId id="27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5A1B4-AC59-4501-BD14-9DA4D863BBE9}" type="datetimeFigureOut">
              <a:rPr lang="it-IT" smtClean="0"/>
              <a:t>18/01/2021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E8896-7AD8-461F-974D-FA160F38D9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471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ABEB-F6B5-45D6-A796-4395770D0067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A8D-CE75-4538-9677-7A522869A673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09029-CA99-4772-8351-E0A51255E814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8B5E-453C-4BC2-94F0-BCBBD309E9A9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F12B0-8F09-422D-9585-2EDD0372CEBA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38D3-5275-4B03-90D0-EB2AD68ABD99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D1494-1294-4F9F-B7B5-D402E086F7F6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9BF06-BEFF-4014-907D-81C3B2AF23C8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7CA58-41F5-4BB9-9BDD-EB333E1C025D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106B-83FC-4334-921A-CF09401511C8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8CB5-467D-441E-BE60-7CD32A9BDC31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AAD01-480F-4A17-A8B7-7263B38D2D36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65AC-8AF3-4C2B-B579-2FA9F3FA553E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3F693-0765-49EC-B9E0-F2A9ACF8971C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7259-6B49-451A-8785-057E30DFE239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F29-F120-4549-BF15-EDCFBE32DB24}" type="datetime1">
              <a:rPr lang="en-US" smtClean="0"/>
              <a:t>1/18/2021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0D5D7-C6D2-4F82-9E64-3D29DCBBFE35}" type="datetime1">
              <a:rPr lang="en-US" smtClean="0"/>
              <a:t>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0C43B6-C4B6-4C84-BBF1-3590036164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valutazione nella scuola primaria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0263649-0408-4D50-90A7-6C3EA55BCF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Vediamo insieme che cosa cambia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579B0AAD-3A62-4E20-A901-F120E2EA2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82" b="87727" l="0" r="9909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375" y="3562052"/>
            <a:ext cx="3638550" cy="2607430"/>
          </a:xfrm>
          <a:prstGeom prst="rect">
            <a:avLst/>
          </a:prstGeom>
        </p:spPr>
      </p:pic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5496B73-D228-496A-A233-69FE719F4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285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131203-064B-41AE-B29E-8CC9B4292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Alunni con PEI o PDP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5DA99A-F285-4FC2-BE62-D3DECC8E4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4" y="2160590"/>
            <a:ext cx="8369127" cy="1320800"/>
          </a:xfrm>
        </p:spPr>
        <p:txBody>
          <a:bodyPr/>
          <a:lstStyle/>
          <a:p>
            <a:r>
              <a:rPr lang="it-IT" sz="2000" dirty="0"/>
              <a:t>La valutazione è espressa con giudizi descrittivi coerenti con il Piano educativo individualizzato o con il Piano didattico individualizzato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C64ADAE-5300-4A02-BF21-AE205EBD1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4B0E3B5-D583-4332-B560-29CBC80F1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4664" y="3053448"/>
            <a:ext cx="5978631" cy="287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361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F7476D-1443-48C4-A95B-7D8E1F758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documento di valutazione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8853B2-C795-482E-8E75-F91F9BF12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Attesta i risultati del percorso formativo di ciascun alunno in modo dettagliato e continuativo</a:t>
            </a:r>
          </a:p>
          <a:p>
            <a:r>
              <a:rPr lang="it-IT" dirty="0"/>
              <a:t>Consente di valorizzare gli apprendimenti evidenziando i punti di forza e quelli da potenziare e sviluppare</a:t>
            </a:r>
          </a:p>
          <a:p>
            <a:r>
              <a:rPr lang="it-IT" dirty="0"/>
              <a:t>Contiene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dirty="0"/>
              <a:t>La disciplina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dirty="0"/>
              <a:t>Gli obiettivi di apprendimento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dirty="0"/>
              <a:t>Il livello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dirty="0"/>
              <a:t>Il giudizio descrittivo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C27B1BE-30A8-48E2-BCB6-F845371AE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670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453865EB-10D5-43AD-A93E-8478C765F7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9037347"/>
              </p:ext>
            </p:extLst>
          </p:nvPr>
        </p:nvGraphicFramePr>
        <p:xfrm>
          <a:off x="476250" y="1714500"/>
          <a:ext cx="9172575" cy="3841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89397">
                  <a:extLst>
                    <a:ext uri="{9D8B030D-6E8A-4147-A177-3AD203B41FA5}">
                      <a16:colId xmlns:a16="http://schemas.microsoft.com/office/drawing/2014/main" val="2673163247"/>
                    </a:ext>
                  </a:extLst>
                </a:gridCol>
                <a:gridCol w="2183178">
                  <a:extLst>
                    <a:ext uri="{9D8B030D-6E8A-4147-A177-3AD203B41FA5}">
                      <a16:colId xmlns:a16="http://schemas.microsoft.com/office/drawing/2014/main" val="2464769326"/>
                    </a:ext>
                  </a:extLst>
                </a:gridCol>
              </a:tblGrid>
              <a:tr h="542291">
                <a:tc gridSpan="2">
                  <a:txBody>
                    <a:bodyPr/>
                    <a:lstStyle/>
                    <a:p>
                      <a:pPr marL="2506980" marR="2494280" algn="ctr">
                        <a:lnSpc>
                          <a:spcPct val="107000"/>
                        </a:lnSpc>
                        <a:spcBef>
                          <a:spcPts val="385"/>
                        </a:spcBef>
                        <a:spcAft>
                          <a:spcPts val="800"/>
                        </a:spcAft>
                      </a:pPr>
                      <a:r>
                        <a:rPr lang="it-IT" sz="20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MA</a:t>
                      </a:r>
                      <a:r>
                        <a:rPr lang="it-IT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20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20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20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20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CA</a:t>
                      </a:r>
                      <a:endParaRPr lang="it-IT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600966"/>
                  </a:ext>
                </a:extLst>
              </a:tr>
              <a:tr h="821464">
                <a:tc>
                  <a:txBody>
                    <a:bodyPr/>
                    <a:lstStyle/>
                    <a:p>
                      <a:pPr marL="1406525" marR="902335" indent="-464820" algn="ctr">
                        <a:lnSpc>
                          <a:spcPts val="1240"/>
                        </a:lnSpc>
                        <a:spcBef>
                          <a:spcPts val="385"/>
                        </a:spcBef>
                        <a:spcAft>
                          <a:spcPts val="800"/>
                        </a:spcAft>
                      </a:pPr>
                      <a:endParaRPr lang="it-IT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1406525" marR="902335" indent="-464820" algn="ctr">
                        <a:lnSpc>
                          <a:spcPts val="1240"/>
                        </a:lnSpc>
                        <a:spcBef>
                          <a:spcPts val="385"/>
                        </a:spcBef>
                        <a:spcAft>
                          <a:spcPts val="800"/>
                        </a:spcAft>
                      </a:pP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OB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TTIV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OGGE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TT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DI 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VAL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UT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AZI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 DEL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</a:t>
                      </a:r>
                      <a:r>
                        <a:rPr lang="it-IT" sz="1400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DO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DA</a:t>
                      </a:r>
                      <a:r>
                        <a:rPr lang="it-IT" sz="1400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TIC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endParaRPr lang="it-IT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1135" marR="154305" indent="222250">
                        <a:lnSpc>
                          <a:spcPts val="1240"/>
                        </a:lnSpc>
                        <a:spcBef>
                          <a:spcPts val="385"/>
                        </a:spcBef>
                        <a:spcAft>
                          <a:spcPts val="800"/>
                        </a:spcAft>
                      </a:pPr>
                      <a:endParaRPr lang="it-IT" sz="1400" spc="-5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191135" marR="154305" indent="222250">
                        <a:lnSpc>
                          <a:spcPts val="1240"/>
                        </a:lnSpc>
                        <a:spcBef>
                          <a:spcPts val="385"/>
                        </a:spcBef>
                        <a:spcAft>
                          <a:spcPts val="800"/>
                        </a:spcAft>
                      </a:pP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LIV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LL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 R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GG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endParaRPr lang="it-IT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377302"/>
                  </a:ext>
                </a:extLst>
              </a:tr>
              <a:tr h="979395">
                <a:tc>
                  <a:txBody>
                    <a:bodyPr/>
                    <a:lstStyle/>
                    <a:p>
                      <a:pPr>
                        <a:lnSpc>
                          <a:spcPts val="650"/>
                        </a:lnSpc>
                        <a:spcBef>
                          <a:spcPts val="35"/>
                        </a:spcBef>
                        <a:spcAft>
                          <a:spcPts val="800"/>
                        </a:spcAft>
                      </a:pP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L="4826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</a:t>
                      </a:r>
                      <a:r>
                        <a:rPr lang="it-IT" sz="1400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no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mi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re</a:t>
                      </a:r>
                      <a:r>
                        <a:rPr lang="it-IT" sz="1400" spc="-4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 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riv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re</a:t>
                      </a:r>
                      <a:r>
                        <a:rPr lang="it-IT" sz="1400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fig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</a:t>
                      </a:r>
                      <a:r>
                        <a:rPr lang="it-IT" sz="1400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geom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tri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h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</a:p>
                    <a:p>
                      <a:pPr marL="4826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Arg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4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il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pr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ced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im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to</a:t>
                      </a:r>
                      <a:r>
                        <a:rPr lang="it-IT" sz="1400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guito</a:t>
                      </a:r>
                      <a:r>
                        <a:rPr lang="it-IT" sz="1400" spc="-3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so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lv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re</a:t>
                      </a:r>
                      <a:r>
                        <a:rPr lang="it-IT" sz="1400" spc="-3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b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mi.</a:t>
                      </a:r>
                      <a:endParaRPr lang="it-IT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Bef>
                          <a:spcPts val="85"/>
                        </a:spcBef>
                        <a:spcAft>
                          <a:spcPts val="800"/>
                        </a:spcAft>
                      </a:pP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ts val="1200"/>
                        </a:lnSpc>
                        <a:spcBef>
                          <a:spcPts val="85"/>
                        </a:spcBef>
                        <a:spcAft>
                          <a:spcPts val="800"/>
                        </a:spcAft>
                      </a:pPr>
                      <a:endParaRPr lang="it-IT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Bef>
                          <a:spcPts val="85"/>
                        </a:spcBef>
                        <a:spcAft>
                          <a:spcPts val="800"/>
                        </a:spcAft>
                      </a:pP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r>
                        <a:rPr lang="it-IT" sz="14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ATO</a:t>
                      </a:r>
                      <a:endParaRPr lang="it-IT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780489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60"/>
                        </a:spcBef>
                        <a:spcAft>
                          <a:spcPts val="800"/>
                        </a:spcAft>
                      </a:pP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L="4826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</a:t>
                      </a:r>
                      <a:r>
                        <a:rPr lang="it-IT" sz="1400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sc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iv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</a:t>
                      </a:r>
                      <a:r>
                        <a:rPr lang="it-IT" sz="1400" spc="-4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3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</a:t>
                      </a:r>
                      <a:r>
                        <a:rPr lang="it-IT" sz="1400" spc="-2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ec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im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li,</a:t>
                      </a:r>
                      <a:r>
                        <a:rPr lang="it-IT" sz="1400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ra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pp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</a:t>
                      </a:r>
                      <a:r>
                        <a:rPr lang="it-IT" sz="1400" spc="-5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sulla</a:t>
                      </a:r>
                      <a:r>
                        <a:rPr lang="it-IT" sz="1400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</a:p>
                    <a:p>
                      <a:pPr marL="4826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re</a:t>
                      </a:r>
                      <a:r>
                        <a:rPr lang="it-IT" sz="1400" spc="-2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pp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4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da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ti</a:t>
                      </a:r>
                      <a:r>
                        <a:rPr lang="it-IT" sz="1400" spc="-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gr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mmi,</a:t>
                      </a:r>
                      <a:r>
                        <a:rPr lang="it-IT" sz="1400" spc="-4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sche</a:t>
                      </a:r>
                      <a:r>
                        <a:rPr lang="it-IT" sz="1400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spc="-2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b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ll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it-IT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50"/>
                        </a:lnSpc>
                        <a:spcBef>
                          <a:spcPts val="10"/>
                        </a:spcBef>
                        <a:spcAft>
                          <a:spcPts val="800"/>
                        </a:spcAft>
                      </a:pP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L="31813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endParaRPr lang="it-IT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414458"/>
                  </a:ext>
                </a:extLst>
              </a:tr>
              <a:tr h="497820">
                <a:tc>
                  <a:txBody>
                    <a:bodyPr/>
                    <a:lstStyle/>
                    <a:p>
                      <a:pPr marL="48260">
                        <a:lnSpc>
                          <a:spcPct val="107000"/>
                        </a:lnSpc>
                        <a:spcBef>
                          <a:spcPts val="380"/>
                        </a:spcBef>
                        <a:spcAft>
                          <a:spcPts val="800"/>
                        </a:spcAft>
                      </a:pP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Es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gui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spc="-3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le 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op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spc="-4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co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 n</a:t>
                      </a:r>
                      <a:r>
                        <a:rPr lang="it-IT" sz="1400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</a:t>
                      </a:r>
                      <a:r>
                        <a:rPr lang="it-IT" sz="1400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tu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</a:t>
                      </a:r>
                      <a:r>
                        <a:rPr lang="it-IT" sz="1400" spc="-3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gli</a:t>
                      </a:r>
                      <a:r>
                        <a:rPr lang="it-IT" sz="1400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ritmi</a:t>
                      </a:r>
                      <a:r>
                        <a:rPr lang="it-IT" sz="1400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</a:t>
                      </a:r>
                      <a:r>
                        <a:rPr lang="it-IT" sz="14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ua</a:t>
                      </a: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li.</a:t>
                      </a:r>
                      <a:endParaRPr lang="it-IT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49910" marR="536575" algn="ctr">
                        <a:lnSpc>
                          <a:spcPct val="107000"/>
                        </a:lnSpc>
                        <a:spcBef>
                          <a:spcPts val="405"/>
                        </a:spcBef>
                        <a:spcAft>
                          <a:spcPts val="800"/>
                        </a:spcAft>
                      </a:pPr>
                      <a:r>
                        <a:rPr lang="it-IT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BASE</a:t>
                      </a:r>
                      <a:endParaRPr lang="it-IT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099895"/>
                  </a:ext>
                </a:extLst>
              </a:tr>
            </a:tbl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C42CE5EA-C9F8-4C1E-B631-ED4CC7B2F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333441" cy="962025"/>
          </a:xfrm>
        </p:spPr>
        <p:txBody>
          <a:bodyPr>
            <a:normAutofit fontScale="90000"/>
          </a:bodyPr>
          <a:lstStyle/>
          <a:p>
            <a:pPr marL="71755">
              <a:lnSpc>
                <a:spcPct val="107000"/>
              </a:lnSpc>
              <a:spcBef>
                <a:spcPts val="185"/>
              </a:spcBef>
              <a:spcAft>
                <a:spcPts val="800"/>
              </a:spcAft>
            </a:pPr>
            <a:r>
              <a:rPr lang="it-IT" sz="4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4000" b="1" spc="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4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40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m</a:t>
            </a:r>
            <a:r>
              <a:rPr lang="it-IT" sz="4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pio</a:t>
            </a:r>
            <a:r>
              <a:rPr lang="it-IT" sz="4000" b="1" spc="-2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4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di</a:t>
            </a:r>
            <a:r>
              <a:rPr lang="it-IT" sz="40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4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gi</a:t>
            </a:r>
            <a:r>
              <a:rPr lang="it-IT" sz="40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u</a:t>
            </a:r>
            <a:r>
              <a:rPr lang="it-IT" sz="4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diz</a:t>
            </a:r>
            <a:r>
              <a:rPr lang="it-IT" sz="40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4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4000" b="1" spc="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4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descri</a:t>
            </a:r>
            <a:r>
              <a:rPr lang="it-IT" sz="40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4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40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4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vo</a:t>
            </a:r>
            <a:r>
              <a:rPr lang="it-IT" sz="4000" b="1" spc="-3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4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in</a:t>
            </a:r>
            <a:r>
              <a:rPr lang="it-IT" sz="40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4000" b="1" spc="10" dirty="0"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Matematica</a:t>
            </a:r>
            <a:br>
              <a:rPr lang="it-IT" sz="1800" b="1" spc="-1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</a:b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FDD75E2-5A4B-4725-AFF5-2BA5C5D3A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356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0C4B75-1739-4F42-8B13-D218916E1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3600" b="1" spc="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3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36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m</a:t>
            </a:r>
            <a:r>
              <a:rPr lang="it-IT" sz="3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pio</a:t>
            </a:r>
            <a:r>
              <a:rPr lang="it-IT" sz="3600" b="1" spc="-2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3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di</a:t>
            </a:r>
            <a:r>
              <a:rPr lang="it-IT" sz="36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3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gi</a:t>
            </a:r>
            <a:r>
              <a:rPr lang="it-IT" sz="36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u</a:t>
            </a:r>
            <a:r>
              <a:rPr lang="it-IT" sz="3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diz</a:t>
            </a:r>
            <a:r>
              <a:rPr lang="it-IT" sz="36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3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3600" b="1" spc="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3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descri</a:t>
            </a:r>
            <a:r>
              <a:rPr lang="it-IT" sz="36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3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36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3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vo</a:t>
            </a:r>
            <a:r>
              <a:rPr lang="it-IT" sz="3600" b="1" spc="-3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36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in</a:t>
            </a:r>
            <a:r>
              <a:rPr lang="it-IT" sz="3600" b="1" spc="-5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3600" b="1" spc="10" dirty="0"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  <a:t>Italiano</a:t>
            </a:r>
            <a:br>
              <a:rPr lang="it-IT" sz="1600" b="1" spc="-1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Garamond" panose="02020404030301010803" pitchFamily="18" charset="0"/>
              </a:rPr>
            </a:br>
            <a:b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E0C31E75-51DC-4682-BF04-59C40514A5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678337"/>
              </p:ext>
            </p:extLst>
          </p:nvPr>
        </p:nvGraphicFramePr>
        <p:xfrm>
          <a:off x="581026" y="1634758"/>
          <a:ext cx="9239250" cy="429396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7040204">
                  <a:extLst>
                    <a:ext uri="{9D8B030D-6E8A-4147-A177-3AD203B41FA5}">
                      <a16:colId xmlns:a16="http://schemas.microsoft.com/office/drawing/2014/main" val="4197149246"/>
                    </a:ext>
                  </a:extLst>
                </a:gridCol>
                <a:gridCol w="2199046">
                  <a:extLst>
                    <a:ext uri="{9D8B030D-6E8A-4147-A177-3AD203B41FA5}">
                      <a16:colId xmlns:a16="http://schemas.microsoft.com/office/drawing/2014/main" val="3879022713"/>
                    </a:ext>
                  </a:extLst>
                </a:gridCol>
              </a:tblGrid>
              <a:tr h="296122">
                <a:tc gridSpan="2">
                  <a:txBody>
                    <a:bodyPr/>
                    <a:lstStyle/>
                    <a:p>
                      <a:pPr marL="2651760" marR="2638425" algn="ctr">
                        <a:lnSpc>
                          <a:spcPct val="107000"/>
                        </a:lnSpc>
                        <a:spcBef>
                          <a:spcPts val="385"/>
                        </a:spcBef>
                        <a:spcAft>
                          <a:spcPts val="800"/>
                        </a:spcAft>
                      </a:pPr>
                      <a:r>
                        <a:rPr lang="it-IT" sz="20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20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20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20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IA</a:t>
                      </a:r>
                      <a:r>
                        <a:rPr lang="it-IT" sz="20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endParaRPr lang="it-IT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161082"/>
                  </a:ext>
                </a:extLst>
              </a:tr>
              <a:tr h="462864">
                <a:tc>
                  <a:txBody>
                    <a:bodyPr/>
                    <a:lstStyle/>
                    <a:p>
                      <a:pPr marL="1406525" marR="902335" indent="-464820">
                        <a:lnSpc>
                          <a:spcPct val="107000"/>
                        </a:lnSpc>
                        <a:spcBef>
                          <a:spcPts val="430"/>
                        </a:spcBef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OB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TTIV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OGGE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TT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DI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VAL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UT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AZI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 DEL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</a:t>
                      </a:r>
                      <a:r>
                        <a:rPr lang="it-IT" sz="1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DO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DA</a:t>
                      </a:r>
                      <a:r>
                        <a:rPr lang="it-IT" sz="1400" b="1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TIC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endParaRPr lang="it-IT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1135" marR="154305" indent="222250">
                        <a:lnSpc>
                          <a:spcPct val="107000"/>
                        </a:lnSpc>
                        <a:spcBef>
                          <a:spcPts val="430"/>
                        </a:spcBef>
                        <a:spcAft>
                          <a:spcPts val="800"/>
                        </a:spcAft>
                      </a:pPr>
                      <a:r>
                        <a:rPr lang="it-IT" sz="1400" b="1" spc="-5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LIV</a:t>
                      </a:r>
                      <a:r>
                        <a:rPr lang="it-IT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5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LL</a:t>
                      </a:r>
                      <a:r>
                        <a:rPr lang="it-IT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 R</a:t>
                      </a:r>
                      <a:r>
                        <a:rPr lang="it-IT" sz="1400" b="1" spc="-5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GG</a:t>
                      </a:r>
                      <a:r>
                        <a:rPr lang="it-IT" sz="1400" b="1" spc="-5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</a:t>
                      </a:r>
                      <a:r>
                        <a:rPr lang="it-IT" sz="1400" b="1" spc="5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-5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5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it-IT" sz="1400" b="1" spc="-5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r>
                        <a:rPr lang="it-IT" sz="14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)</a:t>
                      </a:r>
                      <a:endParaRPr lang="it-IT" sz="14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86283256"/>
                  </a:ext>
                </a:extLst>
              </a:tr>
              <a:tr h="779740">
                <a:tc>
                  <a:txBody>
                    <a:bodyPr/>
                    <a:lstStyle/>
                    <a:p>
                      <a:pPr marL="48260">
                        <a:lnSpc>
                          <a:spcPct val="107000"/>
                        </a:lnSpc>
                        <a:spcBef>
                          <a:spcPts val="390"/>
                        </a:spcBef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Pr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re </a:t>
                      </a:r>
                      <a:r>
                        <a:rPr lang="it-IT" sz="1400" b="1" spc="8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 </a:t>
                      </a:r>
                      <a:r>
                        <a:rPr lang="it-IT" sz="1400" b="1" spc="1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la </a:t>
                      </a:r>
                      <a:r>
                        <a:rPr lang="it-IT" sz="1400" b="1" spc="9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gli </a:t>
                      </a:r>
                      <a:r>
                        <a:rPr lang="it-IT" sz="1400" b="1" spc="9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b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 </a:t>
                      </a:r>
                      <a:r>
                        <a:rPr lang="it-IT" sz="1400" b="1" spc="8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vi </a:t>
                      </a:r>
                      <a:r>
                        <a:rPr lang="it-IT" sz="1400" b="1" spc="6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(di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it-IT" sz="1400" b="1" spc="10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az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it-IT" sz="1400" b="1" spc="5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cu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ss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) ri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sp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 t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pa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it-IT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L="374015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ATO</a:t>
                      </a:r>
                      <a:endParaRPr lang="it-IT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10469054"/>
                  </a:ext>
                </a:extLst>
              </a:tr>
              <a:tr h="1552926">
                <a:tc>
                  <a:txBody>
                    <a:bodyPr/>
                    <a:lstStyle/>
                    <a:p>
                      <a:pPr marL="48260">
                        <a:lnSpc>
                          <a:spcPct val="107000"/>
                        </a:lnSpc>
                        <a:spcBef>
                          <a:spcPts val="390"/>
                        </a:spcBef>
                        <a:spcAft>
                          <a:spcPts val="800"/>
                        </a:spcAft>
                      </a:pP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der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l’a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to</a:t>
                      </a:r>
                      <a:r>
                        <a:rPr lang="it-IT" sz="1400" b="1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 le 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form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pr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</a:t>
                      </a:r>
                      <a:r>
                        <a:rPr lang="it-IT" sz="1400" b="1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cor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3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tati</a:t>
                      </a:r>
                      <a:r>
                        <a:rPr lang="it-IT" sz="1400" b="1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</a:p>
                    <a:p>
                      <a:pPr marL="48260">
                        <a:lnSpc>
                          <a:spcPts val="115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acc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ie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ers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 o</a:t>
                      </a:r>
                      <a:r>
                        <a:rPr lang="it-IT" sz="1400" b="1" spc="2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tas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h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sp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’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ono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gico</a:t>
                      </a:r>
                      <a:r>
                        <a:rPr lang="it-IT" sz="1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spc="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sp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it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 le 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form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ece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rie</a:t>
                      </a:r>
                      <a:r>
                        <a:rPr lang="it-IT" sz="1400" b="1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h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é</a:t>
                      </a:r>
                      <a:r>
                        <a:rPr lang="it-IT" sz="1400" b="1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il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racc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to</a:t>
                      </a:r>
                      <a:r>
                        <a:rPr lang="it-IT" sz="1400" b="1" spc="-4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h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3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h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lta.</a:t>
                      </a:r>
                    </a:p>
                    <a:p>
                      <a:pPr marL="215900" marR="13335" indent="-16764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er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13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tes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14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arra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tivi,</a:t>
                      </a:r>
                      <a:r>
                        <a:rPr lang="it-IT" sz="1400" b="1" spc="1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cr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tivi,</a:t>
                      </a:r>
                      <a:r>
                        <a:rPr lang="it-IT" sz="1400" b="1" spc="1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form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vi)</a:t>
                      </a:r>
                      <a:r>
                        <a:rPr lang="it-IT" sz="1400" b="1" spc="1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glien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12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l’a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to</a:t>
                      </a:r>
                      <a:r>
                        <a:rPr lang="it-IT" sz="1400" b="1" spc="1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1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cu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14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si p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ar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la</a:t>
                      </a:r>
                      <a:r>
                        <a:rPr lang="it-IT" sz="1400" b="1" spc="18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ivi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dua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5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le 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form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</a:t>
                      </a:r>
                      <a:r>
                        <a:rPr lang="it-IT" sz="1400" b="1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le l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ro</a:t>
                      </a:r>
                      <a:r>
                        <a:rPr lang="it-IT" sz="1400" b="1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i.</a:t>
                      </a:r>
                      <a:endParaRPr lang="it-IT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50"/>
                        </a:lnSpc>
                        <a:spcBef>
                          <a:spcPts val="45"/>
                        </a:spcBef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L="550545" marR="536575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BASE</a:t>
                      </a:r>
                      <a:endParaRPr lang="it-IT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53187939"/>
                  </a:ext>
                </a:extLst>
              </a:tr>
              <a:tr h="1188616">
                <a:tc>
                  <a:txBody>
                    <a:bodyPr/>
                    <a:lstStyle/>
                    <a:p>
                      <a:pPr marL="215900" marR="19050" indent="-167640">
                        <a:lnSpc>
                          <a:spcPct val="107000"/>
                        </a:lnSpc>
                        <a:spcBef>
                          <a:spcPts val="380"/>
                        </a:spcBef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du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rre</a:t>
                      </a:r>
                      <a:r>
                        <a:rPr lang="it-IT" sz="1400" b="1" spc="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tes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un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li,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rr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tivi</a:t>
                      </a:r>
                      <a:r>
                        <a:rPr lang="it-IT" sz="1400" b="1" spc="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rit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ivi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gati</a:t>
                      </a:r>
                      <a:r>
                        <a:rPr lang="it-IT" sz="1400" b="1" spc="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4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op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3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ti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es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-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itu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qu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tidi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</a:p>
                    <a:p>
                      <a:pPr marL="48260">
                        <a:lnSpc>
                          <a:spcPts val="116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Pr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ta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nz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lla</a:t>
                      </a:r>
                      <a:r>
                        <a:rPr lang="it-IT" sz="1400" b="1" spc="2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gr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fia</a:t>
                      </a:r>
                      <a:r>
                        <a:rPr lang="it-IT" sz="1400" b="1" spc="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lle</a:t>
                      </a:r>
                      <a:r>
                        <a:rPr lang="it-IT" sz="1400" b="1" spc="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le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2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tes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2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pp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re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onos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cen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rt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gr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fi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h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lla</a:t>
                      </a:r>
                      <a:r>
                        <a:rPr lang="it-IT" sz="1400" b="1" spc="-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op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ria</a:t>
                      </a:r>
                      <a:r>
                        <a:rPr lang="it-IT" sz="1400" b="1" spc="-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du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it-IT" sz="1400" b="1" spc="-4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rit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it-IT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L="269240" marR="199390" indent="-34925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spc="-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V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-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PR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it-IT" sz="1400" b="1" spc="-3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ACQU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spc="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</a:t>
                      </a:r>
                      <a:r>
                        <a:rPr lang="it-IT" sz="1400" b="1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it-IT" sz="1400" b="1" spc="15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it-IT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E</a:t>
                      </a:r>
                      <a:endParaRPr lang="it-IT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03071588"/>
                  </a:ext>
                </a:extLst>
              </a:tr>
            </a:tbl>
          </a:graphicData>
        </a:graphic>
      </p:graphicFrame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4C27098-0BE6-483E-A38F-6B8F46E8C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584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FE5D22-4358-41CE-984E-EBD1BA807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 conclusione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1BEB87-3136-485C-AD08-E67E4C214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1151"/>
            <a:ext cx="8596668" cy="4460212"/>
          </a:xfrm>
        </p:spPr>
        <p:txBody>
          <a:bodyPr/>
          <a:lstStyle/>
          <a:p>
            <a:r>
              <a:rPr lang="it-IT" dirty="0"/>
              <a:t>Con questo anno scolastico prende il via un processo di modifica del sistema di valutazione</a:t>
            </a:r>
          </a:p>
          <a:p>
            <a:r>
              <a:rPr lang="it-IT" dirty="0"/>
              <a:t>I docenti progettano il loro piano di lavoro individuando gli obiettivi imprescindibili per ogni disciplina</a:t>
            </a:r>
          </a:p>
          <a:p>
            <a:r>
              <a:rPr lang="it-IT" dirty="0"/>
              <a:t>Attraverso l’osservazione e l’assegnazione di compiti ed esercizi differenziati, gli insegnanti valutano il livello di raggiungimento degli obiettivi</a:t>
            </a:r>
          </a:p>
          <a:p>
            <a:r>
              <a:rPr lang="it-IT" dirty="0"/>
              <a:t>Si mettono in atto azioni di rinforzo e recupero per gli obiettivi non pienamente raggiunti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391F21D-3F9E-4AC3-B634-CF6CCB4CF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8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F5E994-BFBD-4661-ADEE-8E2B51F99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Cosa cambia</a:t>
            </a:r>
            <a:r>
              <a:rPr lang="it-IT" dirty="0"/>
              <a:t>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185CB1-84FB-49A4-B5BB-9DD925943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L’O.M. 172 del 4/12/2020</a:t>
            </a:r>
          </a:p>
          <a:p>
            <a:r>
              <a:rPr lang="it-IT" dirty="0"/>
              <a:t>Prevede che, da quest’anno scolastico</a:t>
            </a:r>
            <a:r>
              <a:rPr lang="it-IT" b="1" dirty="0">
                <a:solidFill>
                  <a:srgbClr val="00B0F0"/>
                </a:solidFill>
              </a:rPr>
              <a:t>, la valutazione periodica e finale </a:t>
            </a:r>
            <a:r>
              <a:rPr lang="it-IT" dirty="0"/>
              <a:t>degli apprendimenti delle alunne e degli alunni della scuola primaria sia </a:t>
            </a:r>
            <a:r>
              <a:rPr lang="it-IT" b="1" dirty="0">
                <a:solidFill>
                  <a:srgbClr val="00B0F0"/>
                </a:solidFill>
              </a:rPr>
              <a:t>espresso da un giudizio descrittivo </a:t>
            </a:r>
            <a:r>
              <a:rPr lang="it-IT" dirty="0"/>
              <a:t>riportato nel </a:t>
            </a:r>
            <a:r>
              <a:rPr lang="it-IT" b="1" dirty="0">
                <a:solidFill>
                  <a:srgbClr val="00B0F0"/>
                </a:solidFill>
              </a:rPr>
              <a:t>Documento di valutazione </a:t>
            </a:r>
            <a:r>
              <a:rPr lang="it-IT" dirty="0">
                <a:solidFill>
                  <a:schemeClr val="tx1"/>
                </a:solidFill>
              </a:rPr>
              <a:t>e riferito a differenti </a:t>
            </a:r>
            <a:r>
              <a:rPr lang="it-IT" b="1" dirty="0">
                <a:solidFill>
                  <a:srgbClr val="00B0F0"/>
                </a:solidFill>
              </a:rPr>
              <a:t>livelli di apprendimento.</a:t>
            </a:r>
          </a:p>
          <a:p>
            <a:r>
              <a:rPr lang="it-IT" dirty="0">
                <a:solidFill>
                  <a:schemeClr val="tx1"/>
                </a:solidFill>
              </a:rPr>
              <a:t>Non si utilizzeranno più i voti, ovvero i numeri da 1 a 10</a:t>
            </a:r>
          </a:p>
          <a:p>
            <a:r>
              <a:rPr lang="it-IT" dirty="0">
                <a:solidFill>
                  <a:schemeClr val="tx1"/>
                </a:solidFill>
              </a:rPr>
              <a:t>La valutazione avverrà attraverso 4 livelli:</a:t>
            </a:r>
          </a:p>
          <a:p>
            <a:pPr lvl="1"/>
            <a:r>
              <a:rPr lang="it-IT" dirty="0">
                <a:solidFill>
                  <a:schemeClr val="tx1"/>
                </a:solidFill>
              </a:rPr>
              <a:t>AVANZATO</a:t>
            </a:r>
          </a:p>
          <a:p>
            <a:pPr lvl="1"/>
            <a:r>
              <a:rPr lang="it-IT" dirty="0">
                <a:solidFill>
                  <a:schemeClr val="tx1"/>
                </a:solidFill>
              </a:rPr>
              <a:t>INTERMEDIO</a:t>
            </a:r>
          </a:p>
          <a:p>
            <a:pPr lvl="1"/>
            <a:r>
              <a:rPr lang="it-IT" dirty="0">
                <a:solidFill>
                  <a:schemeClr val="tx1"/>
                </a:solidFill>
              </a:rPr>
              <a:t>BASE</a:t>
            </a:r>
          </a:p>
          <a:p>
            <a:pPr lvl="1"/>
            <a:r>
              <a:rPr lang="it-IT" dirty="0">
                <a:solidFill>
                  <a:schemeClr val="tx1"/>
                </a:solidFill>
              </a:rPr>
              <a:t>IN VIA DI PRIMA ACQUISIZIONE</a:t>
            </a:r>
          </a:p>
          <a:p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DA03680-54E1-4F75-917A-F177DDF1B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705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624CDB-0D4C-4280-8F26-36D377B50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8" y="619125"/>
            <a:ext cx="8596668" cy="1320800"/>
          </a:xfrm>
        </p:spPr>
        <p:txBody>
          <a:bodyPr/>
          <a:lstStyle/>
          <a:p>
            <a:r>
              <a:rPr lang="it-IT" b="1" dirty="0"/>
              <a:t>Non solo forma, soprattutto sostanza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4C25ED-35FB-4144-B0CD-4F2DC1CC9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Questo passaggio non implica una semplice trasformazione dei voti in giudizi</a:t>
            </a:r>
          </a:p>
          <a:p>
            <a:r>
              <a:rPr lang="it-IT" dirty="0"/>
              <a:t>Rappresenta invece un cambio di prospettiva nella valutazione</a:t>
            </a:r>
          </a:p>
          <a:p>
            <a:r>
              <a:rPr lang="it-IT" dirty="0"/>
              <a:t>Si utilizza una valutazione definita «formativa»</a:t>
            </a:r>
          </a:p>
          <a:p>
            <a:r>
              <a:rPr lang="it-IT" dirty="0"/>
              <a:t>Si valutano gli apprendimenti, cioè i processi che portano alla costruzione delle conoscenze</a:t>
            </a:r>
          </a:p>
          <a:p>
            <a:r>
              <a:rPr lang="it-IT" dirty="0"/>
              <a:t>In tal modo si può adattare l’insegnamento ai bisogni educativi concreti dei bambini e ai loro diversi stili di apprendimento</a:t>
            </a:r>
          </a:p>
          <a:p>
            <a:r>
              <a:rPr lang="it-IT" dirty="0"/>
              <a:t>I bambini sono guidati ad </a:t>
            </a:r>
            <a:r>
              <a:rPr lang="it-IT" dirty="0" err="1"/>
              <a:t>autovalutarsi</a:t>
            </a:r>
            <a:r>
              <a:rPr lang="it-IT" dirty="0"/>
              <a:t>, per migliorare il proprio metodo di lavoro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0375684-CB5C-4AC7-8369-A61153C0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871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05EBDC-5C25-400F-A350-AD984F5CF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845612"/>
            <a:ext cx="4866217" cy="726013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/>
              <a:t>Basta con i numeri</a:t>
            </a:r>
            <a:r>
              <a:rPr lang="it-IT" sz="3600" dirty="0"/>
              <a:t>!</a:t>
            </a:r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9D86DA47-8DD7-4234-A202-60E2007AEF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20351194">
            <a:off x="5478614" y="1016204"/>
            <a:ext cx="4819921" cy="4621595"/>
          </a:xfrm>
        </p:spPr>
      </p:pic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A1D4DC4-CF43-4AAE-9D76-EE2A09E99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7334" y="1828800"/>
            <a:ext cx="4675716" cy="354435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La valutazione non deve stilare classifiche o graduatorie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Non deve «punire», né «premiare»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Non deve mettere «etichette» ai bambini</a:t>
            </a:r>
          </a:p>
          <a:p>
            <a:pPr algn="ctr"/>
            <a:r>
              <a:rPr lang="it-IT" sz="3600" dirty="0">
                <a:solidFill>
                  <a:srgbClr val="00B0F0"/>
                </a:solidFill>
              </a:rPr>
              <a:t>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Accompagnare e valorizzare i progressi negli apprendimenti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800" dirty="0"/>
          </a:p>
          <a:p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0C0315-7B25-4968-B5B8-D584B2D9F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460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9C0D2350-CAD4-44B4-B65B-7B31855C447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51540" y="330995"/>
            <a:ext cx="4273759" cy="3429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2ABAA73F-CEC8-46DE-A845-F93CE8CCF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Valutare=Valorizzare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3F9C19-D9FF-4CAB-AF89-C465473E4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La valutazione è quindi uno strumento:</a:t>
            </a:r>
          </a:p>
          <a:p>
            <a:r>
              <a:rPr lang="it-IT" sz="2400" dirty="0"/>
              <a:t>Per apprendere</a:t>
            </a:r>
          </a:p>
          <a:p>
            <a:r>
              <a:rPr lang="it-IT" sz="2400" dirty="0"/>
              <a:t>Per capire se la strada che stiamo percorrendo insieme è quella giusta</a:t>
            </a:r>
          </a:p>
          <a:p>
            <a:r>
              <a:rPr lang="it-IT" sz="2400" dirty="0"/>
              <a:t>Per individuare su quali competenze dobbiamo lavorare di più e qual è lo «stile di apprendimento» di ogni bambino</a:t>
            </a:r>
          </a:p>
          <a:p>
            <a:r>
              <a:rPr lang="it-IT" sz="2400" dirty="0"/>
              <a:t>Per stimolare la conoscenza di sé, della proprie potenzialità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2995E3B-0502-494C-8029-4A1D8483D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180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792BB6-2915-4AF9-A3D9-429C9D59F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/>
              <a:t>Gli obiettivi di apprendimento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130732-EB6F-42D2-8A0A-9C0BBDCC3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/>
              <a:t>Individuano i campi del sapere, conoscenze e abilità</a:t>
            </a:r>
          </a:p>
          <a:p>
            <a:r>
              <a:rPr lang="it-IT" sz="2000" dirty="0"/>
              <a:t>Rappresentano i traguardi da raggiungere</a:t>
            </a:r>
          </a:p>
          <a:p>
            <a:r>
              <a:rPr lang="it-IT" sz="2000" dirty="0"/>
              <a:t>Sono specifici ed espliciti</a:t>
            </a:r>
          </a:p>
          <a:p>
            <a:r>
              <a:rPr lang="it-IT" sz="2000" dirty="0"/>
              <a:t>Sono individuati per ogni periodo didattico e per ogni disciplina</a:t>
            </a:r>
          </a:p>
          <a:p>
            <a:r>
              <a:rPr lang="it-IT" sz="2000" dirty="0"/>
              <a:t>Contengono sia l’azione (comprendere, produrre, leggere, confrontare…), sia i contenuti disciplinari specifici (dati, fatti, terminologie, classificazioni…)</a:t>
            </a:r>
          </a:p>
          <a:p>
            <a:endParaRPr lang="it-IT" sz="2000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A6BC400-15F4-4042-ADAD-1162F103E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474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0AA04B-AF0C-47E7-A23C-7AF97524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3600" b="1" spc="-10" dirty="0"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3600" b="1" dirty="0">
                <a:ea typeface="Calibri" panose="020F0502020204030204" pitchFamily="34" charset="0"/>
                <a:cs typeface="Garamond" panose="02020404030301010803" pitchFamily="18" charset="0"/>
              </a:rPr>
              <a:t>l</a:t>
            </a:r>
            <a:r>
              <a:rPr lang="it-IT" sz="3600" b="1" spc="5" dirty="0"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3600" b="1" spc="-5" dirty="0">
                <a:ea typeface="Calibri" panose="020F0502020204030204" pitchFamily="34" charset="0"/>
                <a:cs typeface="Garamond" panose="02020404030301010803" pitchFamily="18" charset="0"/>
              </a:rPr>
              <a:t>v</a:t>
            </a:r>
            <a:r>
              <a:rPr lang="it-IT" sz="3600" b="1" dirty="0">
                <a:ea typeface="Calibri" panose="020F0502020204030204" pitchFamily="34" charset="0"/>
                <a:cs typeface="Garamond" panose="02020404030301010803" pitchFamily="18" charset="0"/>
              </a:rPr>
              <a:t>elli</a:t>
            </a:r>
            <a:r>
              <a:rPr lang="it-IT" sz="3600" b="1" spc="-20" dirty="0"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3600" b="1" spc="5" dirty="0">
                <a:ea typeface="Calibri" panose="020F0502020204030204" pitchFamily="34" charset="0"/>
                <a:cs typeface="Garamond" panose="02020404030301010803" pitchFamily="18" charset="0"/>
              </a:rPr>
              <a:t>d</a:t>
            </a:r>
            <a:r>
              <a:rPr lang="it-IT" sz="3600" b="1" dirty="0">
                <a:ea typeface="Calibri" panose="020F0502020204030204" pitchFamily="34" charset="0"/>
                <a:cs typeface="Garamond" panose="02020404030301010803" pitchFamily="18" charset="0"/>
              </a:rPr>
              <a:t>i </a:t>
            </a:r>
            <a:r>
              <a:rPr lang="it-IT" sz="3600" b="1" spc="-5" dirty="0"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3600" b="1" spc="5" dirty="0">
                <a:ea typeface="Calibri" panose="020F0502020204030204" pitchFamily="34" charset="0"/>
                <a:cs typeface="Garamond" panose="02020404030301010803" pitchFamily="18" charset="0"/>
              </a:rPr>
              <a:t>pp</a:t>
            </a:r>
            <a:r>
              <a:rPr lang="it-IT" sz="3600" b="1" dirty="0"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3600" b="1" spc="-5" dirty="0"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3600" b="1" spc="-10" dirty="0">
                <a:ea typeface="Calibri" panose="020F0502020204030204" pitchFamily="34" charset="0"/>
                <a:cs typeface="Garamond" panose="02020404030301010803" pitchFamily="18" charset="0"/>
              </a:rPr>
              <a:t>n</a:t>
            </a:r>
            <a:r>
              <a:rPr lang="it-IT" sz="3600" b="1" spc="5" dirty="0">
                <a:ea typeface="Calibri" panose="020F0502020204030204" pitchFamily="34" charset="0"/>
                <a:cs typeface="Garamond" panose="02020404030301010803" pitchFamily="18" charset="0"/>
              </a:rPr>
              <a:t>d</a:t>
            </a:r>
            <a:r>
              <a:rPr lang="it-IT" sz="3600" b="1" dirty="0"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3600" b="1" spc="5" dirty="0">
                <a:ea typeface="Calibri" panose="020F0502020204030204" pitchFamily="34" charset="0"/>
                <a:cs typeface="Garamond" panose="02020404030301010803" pitchFamily="18" charset="0"/>
              </a:rPr>
              <a:t>m</a:t>
            </a:r>
            <a:r>
              <a:rPr lang="it-IT" sz="3600" b="1" dirty="0">
                <a:ea typeface="Calibri" panose="020F0502020204030204" pitchFamily="34" charset="0"/>
                <a:cs typeface="Garamond" panose="02020404030301010803" pitchFamily="18" charset="0"/>
              </a:rPr>
              <a:t>ent</a:t>
            </a:r>
            <a:r>
              <a:rPr lang="it-IT" b="1" spc="-5" dirty="0"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br>
              <a:rPr lang="it-IT" b="1" spc="-5" dirty="0">
                <a:ea typeface="Calibri" panose="020F0502020204030204" pitchFamily="34" charset="0"/>
                <a:cs typeface="Garamond" panose="02020404030301010803" pitchFamily="18" charset="0"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5451B4-9701-4191-990B-D53168A46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98614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/>
              <a:t>Valutano, per ciascun alunno:</a:t>
            </a:r>
          </a:p>
          <a:p>
            <a:r>
              <a:rPr lang="it-IT" sz="2000" dirty="0"/>
              <a:t>Il livello di acquisizione dei singoli obiettivi di apprendimento individuati nella programmazione annuale</a:t>
            </a:r>
          </a:p>
          <a:p>
            <a:r>
              <a:rPr lang="it-IT" sz="2000" dirty="0"/>
              <a:t>Sono coerenti con la certificazione delle competenze per la quinta classe della scuola primaria</a:t>
            </a:r>
          </a:p>
          <a:p>
            <a:r>
              <a:rPr lang="it-IT" sz="2000" dirty="0"/>
              <a:t>Sono definiti sulle base di almeno 4 «dimensioni» 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2000" dirty="0"/>
              <a:t>Autonomia dell’alunno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2000" dirty="0"/>
              <a:t>Situazione nota o non nota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2000" dirty="0"/>
              <a:t>Risorse mobilitate per portare a termine il compito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2000" dirty="0"/>
              <a:t>Continuità nella manifestazione dell’apprendimento</a:t>
            </a:r>
          </a:p>
          <a:p>
            <a:pPr marL="0" indent="0">
              <a:buNone/>
            </a:pPr>
            <a:r>
              <a:rPr lang="it-IT" sz="2000" dirty="0"/>
              <a:t>	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C039568-C168-48D2-A955-4D865BB21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296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8AC971-DB3D-4F79-94F0-FFD1A9D03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4000" b="1" spc="-10" dirty="0"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4000" b="1" dirty="0">
                <a:ea typeface="Calibri" panose="020F0502020204030204" pitchFamily="34" charset="0"/>
                <a:cs typeface="Garamond" panose="02020404030301010803" pitchFamily="18" charset="0"/>
              </a:rPr>
              <a:t>l</a:t>
            </a:r>
            <a:r>
              <a:rPr lang="it-IT" sz="4000" b="1" spc="5" dirty="0"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4000" b="1" spc="-5" dirty="0">
                <a:ea typeface="Calibri" panose="020F0502020204030204" pitchFamily="34" charset="0"/>
                <a:cs typeface="Garamond" panose="02020404030301010803" pitchFamily="18" charset="0"/>
              </a:rPr>
              <a:t>v</a:t>
            </a:r>
            <a:r>
              <a:rPr lang="it-IT" sz="4000" b="1" dirty="0">
                <a:ea typeface="Calibri" panose="020F0502020204030204" pitchFamily="34" charset="0"/>
                <a:cs typeface="Garamond" panose="02020404030301010803" pitchFamily="18" charset="0"/>
              </a:rPr>
              <a:t>elli</a:t>
            </a:r>
            <a:r>
              <a:rPr lang="it-IT" sz="4000" b="1" spc="-20" dirty="0"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4000" b="1" spc="5" dirty="0">
                <a:ea typeface="Calibri" panose="020F0502020204030204" pitchFamily="34" charset="0"/>
                <a:cs typeface="Garamond" panose="02020404030301010803" pitchFamily="18" charset="0"/>
              </a:rPr>
              <a:t>d</a:t>
            </a:r>
            <a:r>
              <a:rPr lang="it-IT" sz="4000" b="1" dirty="0">
                <a:ea typeface="Calibri" panose="020F0502020204030204" pitchFamily="34" charset="0"/>
                <a:cs typeface="Garamond" panose="02020404030301010803" pitchFamily="18" charset="0"/>
              </a:rPr>
              <a:t>i </a:t>
            </a:r>
            <a:r>
              <a:rPr lang="it-IT" sz="4000" b="1" spc="-5" dirty="0"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4000" b="1" spc="5" dirty="0">
                <a:ea typeface="Calibri" panose="020F0502020204030204" pitchFamily="34" charset="0"/>
                <a:cs typeface="Garamond" panose="02020404030301010803" pitchFamily="18" charset="0"/>
              </a:rPr>
              <a:t>pp</a:t>
            </a:r>
            <a:r>
              <a:rPr lang="it-IT" sz="4000" b="1" dirty="0"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4000" b="1" spc="-5" dirty="0"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4000" b="1" spc="-10" dirty="0">
                <a:ea typeface="Calibri" panose="020F0502020204030204" pitchFamily="34" charset="0"/>
                <a:cs typeface="Garamond" panose="02020404030301010803" pitchFamily="18" charset="0"/>
              </a:rPr>
              <a:t>n</a:t>
            </a:r>
            <a:r>
              <a:rPr lang="it-IT" sz="4000" b="1" spc="5" dirty="0">
                <a:ea typeface="Calibri" panose="020F0502020204030204" pitchFamily="34" charset="0"/>
                <a:cs typeface="Garamond" panose="02020404030301010803" pitchFamily="18" charset="0"/>
              </a:rPr>
              <a:t>d</a:t>
            </a:r>
            <a:r>
              <a:rPr lang="it-IT" sz="4000" b="1" dirty="0"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4000" b="1" spc="5" dirty="0">
                <a:ea typeface="Calibri" panose="020F0502020204030204" pitchFamily="34" charset="0"/>
                <a:cs typeface="Garamond" panose="02020404030301010803" pitchFamily="18" charset="0"/>
              </a:rPr>
              <a:t>m</a:t>
            </a:r>
            <a:r>
              <a:rPr lang="it-IT" sz="4000" b="1" dirty="0">
                <a:ea typeface="Calibri" panose="020F0502020204030204" pitchFamily="34" charset="0"/>
                <a:cs typeface="Garamond" panose="02020404030301010803" pitchFamily="18" charset="0"/>
              </a:rPr>
              <a:t>ent</a:t>
            </a:r>
            <a:r>
              <a:rPr lang="it-IT" sz="4000" b="1" spc="-5" dirty="0"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br>
              <a:rPr lang="it-IT" sz="4000" b="1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4000" b="1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BB6D9C7-C3BB-43E6-B69D-28F6BF183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346849D3-3405-47F5-948C-64F4E12FE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8301"/>
            <a:ext cx="9628716" cy="4403062"/>
          </a:xfrm>
        </p:spPr>
        <p:txBody>
          <a:bodyPr>
            <a:normAutofit fontScale="70000" lnSpcReduction="20000"/>
          </a:bodyPr>
          <a:lstStyle/>
          <a:p>
            <a:pPr marL="71755" marR="36195">
              <a:lnSpc>
                <a:spcPct val="150000"/>
              </a:lnSpc>
              <a:spcAft>
                <a:spcPts val="800"/>
              </a:spcAft>
            </a:pPr>
            <a:r>
              <a:rPr lang="it-IT" sz="2300" b="1" spc="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vanza</a:t>
            </a:r>
            <a:r>
              <a:rPr lang="it-IT" sz="2300" b="1" spc="-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b="1" spc="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:</a:t>
            </a:r>
            <a:r>
              <a:rPr lang="it-IT" sz="2300" spc="8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l’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lunno</a:t>
            </a:r>
            <a:r>
              <a:rPr lang="it-IT" sz="2300" spc="1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por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spc="1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spc="1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ter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ine</a:t>
            </a:r>
            <a:r>
              <a:rPr lang="it-IT" sz="2300" spc="6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compiti</a:t>
            </a:r>
            <a:r>
              <a:rPr lang="it-IT" sz="2300" spc="1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in</a:t>
            </a:r>
            <a:r>
              <a:rPr lang="it-IT" sz="2300" spc="1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itua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z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ioni</a:t>
            </a:r>
            <a:r>
              <a:rPr lang="it-IT" sz="2300" spc="8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note</a:t>
            </a:r>
            <a:r>
              <a:rPr lang="it-IT" sz="2300" spc="7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10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non</a:t>
            </a:r>
            <a:r>
              <a:rPr lang="it-IT" sz="2300" spc="10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note,</a:t>
            </a:r>
            <a:r>
              <a:rPr lang="it-IT" sz="2300" spc="6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mobilit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ndo</a:t>
            </a:r>
            <a:r>
              <a:rPr lang="it-IT" sz="2300" spc="10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una</a:t>
            </a:r>
            <a:r>
              <a:rPr lang="it-IT" sz="2300" spc="1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v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rietà</a:t>
            </a:r>
            <a:r>
              <a:rPr lang="it-IT" sz="2300" spc="8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d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 ri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sia fo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nite</a:t>
            </a:r>
            <a:r>
              <a:rPr lang="it-IT" sz="2300" spc="-1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d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 do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ente</a:t>
            </a:r>
            <a:r>
              <a:rPr lang="it-IT" sz="2300" spc="-3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ia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ep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ri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-2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lt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ov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,</a:t>
            </a:r>
            <a:r>
              <a:rPr lang="it-IT" sz="2300" spc="-2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in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modo autono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 e</a:t>
            </a:r>
            <a:r>
              <a:rPr lang="it-IT" sz="2300" spc="1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con 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ntinuità.</a:t>
            </a:r>
            <a:endParaRPr lang="it-IT" sz="23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 marR="32385">
              <a:lnSpc>
                <a:spcPct val="150000"/>
              </a:lnSpc>
              <a:spcBef>
                <a:spcPts val="240"/>
              </a:spcBef>
              <a:spcAft>
                <a:spcPts val="800"/>
              </a:spcAft>
            </a:pPr>
            <a:r>
              <a:rPr lang="it-IT" sz="2300" b="1" spc="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</a:t>
            </a:r>
            <a:r>
              <a:rPr lang="it-IT" sz="2300" b="1" spc="-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b="1" spc="-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rm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edio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:</a:t>
            </a:r>
            <a:r>
              <a:rPr lang="it-IT" sz="2300" spc="-1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l’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lunno</a:t>
            </a:r>
            <a:r>
              <a:rPr lang="it-IT" sz="2300" spc="2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p</a:t>
            </a:r>
            <a:r>
              <a:rPr lang="it-IT" sz="2300" spc="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ta</a:t>
            </a:r>
            <a:r>
              <a:rPr lang="it-IT" sz="2300" spc="3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spc="2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ter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ine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compiti</a:t>
            </a:r>
            <a:r>
              <a:rPr lang="it-IT" sz="2300" spc="1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in</a:t>
            </a:r>
            <a:r>
              <a:rPr lang="it-IT" sz="2300" spc="3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spc="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u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z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oni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note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in</a:t>
            </a:r>
            <a:r>
              <a:rPr lang="it-IT" sz="2300" spc="2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modo</a:t>
            </a:r>
            <a:r>
              <a:rPr lang="it-IT" sz="2300" spc="2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u</a:t>
            </a:r>
            <a:r>
              <a:rPr lang="it-IT" sz="2300" spc="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onomo</a:t>
            </a:r>
            <a:r>
              <a:rPr lang="it-IT" sz="2300" spc="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2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continu</a:t>
            </a:r>
            <a:r>
              <a:rPr lang="it-IT" sz="2300" spc="3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;</a:t>
            </a:r>
            <a:r>
              <a:rPr lang="it-IT" sz="2300" spc="-2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spc="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olve compiti</a:t>
            </a:r>
            <a:r>
              <a:rPr lang="it-IT" sz="2300" spc="7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in</a:t>
            </a:r>
            <a:r>
              <a:rPr lang="it-IT" sz="2300" spc="8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itua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z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ioni</a:t>
            </a:r>
            <a:r>
              <a:rPr lang="it-IT" sz="2300" spc="6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non</a:t>
            </a:r>
            <a:r>
              <a:rPr lang="it-IT" sz="2300" spc="8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note</a:t>
            </a:r>
            <a:r>
              <a:rPr lang="it-IT" sz="2300" spc="6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utili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z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z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ndo</a:t>
            </a:r>
            <a:r>
              <a:rPr lang="it-IT" sz="2300" spc="5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8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ri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9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f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nite</a:t>
            </a:r>
            <a:r>
              <a:rPr lang="it-IT" sz="2300" spc="6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d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</a:t>
            </a:r>
            <a:r>
              <a:rPr lang="it-IT" sz="2300" spc="8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doc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nte</a:t>
            </a:r>
            <a:r>
              <a:rPr lang="it-IT" sz="2300" spc="5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spc="8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re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p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erite</a:t>
            </a:r>
            <a:r>
              <a:rPr lang="it-IT" sz="2300" spc="6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lt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ov</a:t>
            </a:r>
            <a:r>
              <a:rPr lang="it-IT" sz="2300" spc="4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,</a:t>
            </a:r>
            <a:r>
              <a:rPr lang="it-IT" sz="2300" spc="6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h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7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7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 modo di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continuo</a:t>
            </a:r>
            <a:r>
              <a:rPr lang="it-IT" sz="2300" spc="-5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 non d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tutto</a:t>
            </a:r>
            <a:r>
              <a:rPr lang="it-IT" sz="2300" spc="-2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utono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o.</a:t>
            </a:r>
            <a:endParaRPr lang="it-IT" sz="23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 marR="36195">
              <a:lnSpc>
                <a:spcPct val="150000"/>
              </a:lnSpc>
              <a:spcBef>
                <a:spcPts val="235"/>
              </a:spcBef>
              <a:spcAft>
                <a:spcPts val="800"/>
              </a:spcAft>
            </a:pP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Ba</a:t>
            </a:r>
            <a:r>
              <a:rPr lang="it-IT" sz="2300" b="1" spc="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se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:</a:t>
            </a:r>
            <a:r>
              <a:rPr lang="it-IT" sz="2300" spc="24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’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lunno</a:t>
            </a:r>
            <a:r>
              <a:rPr lang="it-IT" sz="2300" spc="26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por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spc="26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spc="26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1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ermine</a:t>
            </a:r>
            <a:r>
              <a:rPr lang="it-IT" sz="2300" spc="23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compiti</a:t>
            </a:r>
            <a:r>
              <a:rPr lang="it-IT" sz="2300" spc="25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olo</a:t>
            </a:r>
            <a:r>
              <a:rPr lang="it-IT" sz="2300" spc="26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in</a:t>
            </a:r>
            <a:r>
              <a:rPr lang="it-IT" sz="2300" spc="26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2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itua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z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ioni</a:t>
            </a:r>
            <a:r>
              <a:rPr lang="it-IT" sz="2300" spc="24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note</a:t>
            </a:r>
            <a:r>
              <a:rPr lang="it-IT" sz="2300" spc="23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26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util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z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za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do</a:t>
            </a:r>
            <a:r>
              <a:rPr lang="it-IT" sz="2300" spc="24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le</a:t>
            </a:r>
            <a:r>
              <a:rPr lang="it-IT" sz="2300" spc="25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ri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25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f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nite</a:t>
            </a:r>
            <a:r>
              <a:rPr lang="it-IT" sz="2300" spc="24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d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 doc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nte,</a:t>
            </a:r>
            <a:r>
              <a:rPr lang="it-IT" sz="2300" spc="-4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sia in modo aut</a:t>
            </a:r>
            <a:r>
              <a:rPr lang="it-IT" sz="2300" spc="-1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nomo</a:t>
            </a:r>
            <a:r>
              <a:rPr lang="it-IT" sz="2300" spc="-1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ma</a:t>
            </a:r>
            <a:r>
              <a:rPr lang="it-IT" sz="2300" spc="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di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continu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,</a:t>
            </a:r>
            <a:r>
              <a:rPr lang="it-IT" sz="2300" spc="-5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ia in modo non 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utono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,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ma 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on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continuit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à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.</a:t>
            </a:r>
            <a:endParaRPr lang="it-IT" sz="23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 marR="34925">
              <a:lnSpc>
                <a:spcPct val="150000"/>
              </a:lnSpc>
              <a:spcBef>
                <a:spcPts val="250"/>
              </a:spcBef>
              <a:spcAft>
                <a:spcPts val="800"/>
              </a:spcAft>
            </a:pPr>
            <a:r>
              <a:rPr lang="it-IT" sz="2300" b="1" spc="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</a:t>
            </a:r>
            <a:r>
              <a:rPr lang="it-IT" sz="2300" b="1" spc="8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via</a:t>
            </a:r>
            <a:r>
              <a:rPr lang="it-IT" sz="2300" b="1" spc="9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di</a:t>
            </a:r>
            <a:r>
              <a:rPr lang="it-IT" sz="2300" b="1" spc="9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p</a:t>
            </a:r>
            <a:r>
              <a:rPr lang="it-IT" sz="2300" b="1" spc="-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b="1" spc="-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b="1" spc="8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ac</a:t>
            </a:r>
            <a:r>
              <a:rPr lang="it-IT" sz="2300" b="1" spc="10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q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uis</a:t>
            </a:r>
            <a:r>
              <a:rPr lang="it-IT" sz="2300" b="1" spc="10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zio</a:t>
            </a:r>
            <a:r>
              <a:rPr lang="it-IT" sz="2300" b="1" spc="-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</a:t>
            </a:r>
            <a:r>
              <a:rPr lang="it-IT" sz="2300" b="1" spc="5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:</a:t>
            </a:r>
            <a:r>
              <a:rPr lang="it-IT" sz="2300" spc="8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l’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lunno</a:t>
            </a:r>
            <a:r>
              <a:rPr lang="it-IT" sz="2300" spc="9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por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spc="10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spc="1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ine</a:t>
            </a:r>
            <a:r>
              <a:rPr lang="it-IT" sz="2300" spc="8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compiti</a:t>
            </a:r>
            <a:r>
              <a:rPr lang="it-IT" sz="2300" spc="9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olo</a:t>
            </a:r>
            <a:r>
              <a:rPr lang="it-IT" sz="2300" spc="9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in</a:t>
            </a:r>
            <a:r>
              <a:rPr lang="it-IT" sz="2300" spc="9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spc="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u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z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oni</a:t>
            </a:r>
            <a:r>
              <a:rPr lang="it-IT" sz="2300" spc="7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note</a:t>
            </a:r>
            <a:r>
              <a:rPr lang="it-IT" sz="2300" spc="7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9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un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men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 con 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l 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uppo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to</a:t>
            </a:r>
            <a:r>
              <a:rPr lang="it-IT" sz="2300" spc="-1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del</a:t>
            </a:r>
            <a:r>
              <a:rPr lang="it-IT" sz="2300" spc="-1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do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c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ente</a:t>
            </a:r>
            <a:r>
              <a:rPr lang="it-IT" sz="2300" spc="-2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 di ri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rs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-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forni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t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 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a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pp</a:t>
            </a:r>
            <a:r>
              <a:rPr lang="it-IT" sz="2300" spc="1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o</a:t>
            </a:r>
            <a:r>
              <a:rPr lang="it-IT" sz="2300" spc="-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s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itam</a:t>
            </a:r>
            <a:r>
              <a:rPr lang="it-IT" sz="2300" spc="5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e</a:t>
            </a:r>
            <a:r>
              <a:rPr lang="it-IT" sz="2300" dirty="0">
                <a:effectLst/>
                <a:ea typeface="Calibri" panose="020F0502020204030204" pitchFamily="34" charset="0"/>
                <a:cs typeface="Garamond" panose="02020404030301010803" pitchFamily="18" charset="0"/>
              </a:rPr>
              <a:t>nte.</a:t>
            </a:r>
            <a:endParaRPr lang="it-IT" sz="23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4136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F91165-7BCB-4E44-AE30-D37DC8891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…</a:t>
            </a:r>
            <a:r>
              <a:rPr lang="it-IT" b="1" dirty="0"/>
              <a:t>e se gli obiettivi non sono ancora raggiunti o in sono in via di prima acquisizione?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E10051-E669-4280-8CEC-A8BF42B0F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Saranno attivate specifiche strategie per il miglioramento dei livelli</a:t>
            </a:r>
          </a:p>
          <a:p>
            <a:r>
              <a:rPr lang="it-IT" dirty="0"/>
              <a:t>Si individueranno, con le famiglie, eventuali problematiche legate all’apprendimento</a:t>
            </a:r>
          </a:p>
          <a:p>
            <a:r>
              <a:rPr lang="it-IT" dirty="0"/>
              <a:t>Si metteranno in atto strategie di individualizzazione e personalizzazione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822C5D2-1E30-46F1-874F-1CFF6D797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DS Cosetta Borelli I.C. San Benigno Can.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179140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1915</TotalTime>
  <Words>1110</Words>
  <Application>Microsoft Office PowerPoint</Application>
  <PresentationFormat>Widescreen</PresentationFormat>
  <Paragraphs>123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Arial</vt:lpstr>
      <vt:lpstr>Calibri</vt:lpstr>
      <vt:lpstr>Garamond</vt:lpstr>
      <vt:lpstr>Trebuchet MS</vt:lpstr>
      <vt:lpstr>Wingdings</vt:lpstr>
      <vt:lpstr>Wingdings 3</vt:lpstr>
      <vt:lpstr>Sfaccettatura</vt:lpstr>
      <vt:lpstr>La valutazione nella scuola primaria </vt:lpstr>
      <vt:lpstr>Cosa cambia:</vt:lpstr>
      <vt:lpstr>Non solo forma, soprattutto sostanza</vt:lpstr>
      <vt:lpstr>Basta con i numeri!</vt:lpstr>
      <vt:lpstr>Valutare=Valorizzare</vt:lpstr>
      <vt:lpstr>Gli obiettivi di apprendimento</vt:lpstr>
      <vt:lpstr>I livelli di apprendimento </vt:lpstr>
      <vt:lpstr>I livelli di apprendimento </vt:lpstr>
      <vt:lpstr>…e se gli obiettivi non sono ancora raggiunti o in sono in via di prima acquisizione?</vt:lpstr>
      <vt:lpstr>Alunni con PEI o PDP</vt:lpstr>
      <vt:lpstr>Il documento di valutazione</vt:lpstr>
      <vt:lpstr>Esempio di giudizio descrittivo in Matematica </vt:lpstr>
      <vt:lpstr>Esempio di giudizio descrittivo in Italiano  </vt:lpstr>
      <vt:lpstr>In conclusione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valutazione nella scuola primaria</dc:title>
  <dc:creator>Cosetta</dc:creator>
  <cp:lastModifiedBy>Cosetta Borelli</cp:lastModifiedBy>
  <cp:revision>25</cp:revision>
  <dcterms:created xsi:type="dcterms:W3CDTF">2021-01-16T11:14:37Z</dcterms:created>
  <dcterms:modified xsi:type="dcterms:W3CDTF">2021-01-18T08:19:20Z</dcterms:modified>
</cp:coreProperties>
</file>